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21945600"/>
  <p:notesSz cx="6858000" cy="9144000"/>
  <p:defaultTextStyle>
    <a:defPPr>
      <a:defRPr lang="en-US"/>
    </a:defPPr>
    <a:lvl1pPr marL="0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1pPr>
    <a:lvl2pPr marL="1755648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2pPr>
    <a:lvl3pPr marL="3511296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3pPr>
    <a:lvl4pPr marL="5266944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4pPr>
    <a:lvl5pPr marL="7022592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5pPr>
    <a:lvl6pPr marL="8778240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6pPr>
    <a:lvl7pPr marL="10533888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7pPr>
    <a:lvl8pPr marL="12289536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8pPr>
    <a:lvl9pPr marL="14045184" algn="l" defTabSz="1755648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39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F55"/>
    <a:srgbClr val="8BD3E6"/>
    <a:srgbClr val="D2D755"/>
    <a:srgbClr val="FFD100"/>
    <a:srgbClr val="DBDBDD"/>
    <a:srgbClr val="007096"/>
    <a:srgbClr val="5E6A71"/>
    <a:srgbClr val="FDBF57"/>
    <a:srgbClr val="7A003C"/>
    <a:srgbClr val="D5D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8" autoAdjust="0"/>
    <p:restoredTop sz="96206" autoAdjust="0"/>
  </p:normalViewPr>
  <p:slideViewPr>
    <p:cSldViewPr snapToGrid="0" snapToObjects="1">
      <p:cViewPr varScale="1">
        <p:scale>
          <a:sx n="35" d="100"/>
          <a:sy n="35" d="100"/>
        </p:scale>
        <p:origin x="594" y="84"/>
      </p:cViewPr>
      <p:guideLst>
        <p:guide orient="horz" pos="6839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9F3A7FF-300E-B84F-A2D0-CDCDE713DCB9}" type="datetimeFigureOut">
              <a:rPr lang="en-US" smtClean="0"/>
              <a:pPr/>
              <a:t>8/11/2021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7C11621C-3EA7-C342-A130-13C6D43C8C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4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11296" rtl="0" eaLnBrk="1" latinLnBrk="0" hangingPunct="1">
      <a:defRPr sz="4608" b="0" i="0" kern="1200">
        <a:solidFill>
          <a:schemeClr val="tx1"/>
        </a:solidFill>
        <a:latin typeface="Arial" charset="0"/>
        <a:ea typeface="+mn-ea"/>
        <a:cs typeface="+mn-cs"/>
      </a:defRPr>
    </a:lvl1pPr>
    <a:lvl2pPr marL="1755648" algn="l" defTabSz="3511296" rtl="0" eaLnBrk="1" latinLnBrk="0" hangingPunct="1">
      <a:defRPr sz="4608" b="0" i="0" kern="1200">
        <a:solidFill>
          <a:schemeClr val="tx1"/>
        </a:solidFill>
        <a:latin typeface="Arial" charset="0"/>
        <a:ea typeface="+mn-ea"/>
        <a:cs typeface="+mn-cs"/>
      </a:defRPr>
    </a:lvl2pPr>
    <a:lvl3pPr marL="3511296" algn="l" defTabSz="3511296" rtl="0" eaLnBrk="1" latinLnBrk="0" hangingPunct="1">
      <a:defRPr sz="4608" b="0" i="0" kern="1200">
        <a:solidFill>
          <a:schemeClr val="tx1"/>
        </a:solidFill>
        <a:latin typeface="Arial" charset="0"/>
        <a:ea typeface="+mn-ea"/>
        <a:cs typeface="+mn-cs"/>
      </a:defRPr>
    </a:lvl3pPr>
    <a:lvl4pPr marL="5266944" algn="l" defTabSz="3511296" rtl="0" eaLnBrk="1" latinLnBrk="0" hangingPunct="1">
      <a:defRPr sz="4608" b="0" i="0" kern="1200">
        <a:solidFill>
          <a:schemeClr val="tx1"/>
        </a:solidFill>
        <a:latin typeface="Arial" charset="0"/>
        <a:ea typeface="+mn-ea"/>
        <a:cs typeface="+mn-cs"/>
      </a:defRPr>
    </a:lvl4pPr>
    <a:lvl5pPr marL="7022592" algn="l" defTabSz="3511296" rtl="0" eaLnBrk="1" latinLnBrk="0" hangingPunct="1">
      <a:defRPr sz="4608" b="0" i="0" kern="1200">
        <a:solidFill>
          <a:schemeClr val="tx1"/>
        </a:solidFill>
        <a:latin typeface="Arial" charset="0"/>
        <a:ea typeface="+mn-ea"/>
        <a:cs typeface="+mn-cs"/>
      </a:defRPr>
    </a:lvl5pPr>
    <a:lvl6pPr marL="8778240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6pPr>
    <a:lvl7pPr marL="10533888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7pPr>
    <a:lvl8pPr marL="12289536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8pPr>
    <a:lvl9pPr marL="14045184" algn="l" defTabSz="3511296" rtl="0" eaLnBrk="1" latinLnBrk="0" hangingPunct="1">
      <a:defRPr sz="46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0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DEF0DE6-C147-D644-AA47-921874E0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25760"/>
            <a:ext cx="6251943" cy="15519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912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69E04E-EECE-514C-8C6A-014B0DE1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51944" y="5022819"/>
            <a:ext cx="31366045" cy="1356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912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E1F81E-AE51-B242-9B30-0E02D868C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51944" y="1"/>
            <a:ext cx="31366044" cy="4937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912"/>
          </a:p>
        </p:txBody>
      </p:sp>
      <p:sp>
        <p:nvSpPr>
          <p:cNvPr id="41" name="Title Placeholder">
            <a:extLst>
              <a:ext uri="{FF2B5EF4-FFF2-40B4-BE49-F238E27FC236}">
                <a16:creationId xmlns:a16="http://schemas.microsoft.com/office/drawing/2014/main" id="{D20BBC73-DBA0-AB48-B0B0-1872463D8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4959" y="4"/>
            <a:ext cx="29877488" cy="4937757"/>
          </a:xfrm>
        </p:spPr>
        <p:txBody>
          <a:bodyPr bIns="0" anchor="ctr" anchorCtr="0">
            <a:noAutofit/>
          </a:bodyPr>
          <a:lstStyle>
            <a:lvl1pPr>
              <a:lnSpc>
                <a:spcPct val="112000"/>
              </a:lnSpc>
              <a:defRPr lang="en-CA" sz="720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CA" dirty="0">
                <a:solidFill>
                  <a:srgbClr val="FFFFFF"/>
                </a:solidFill>
                <a:effectLst/>
                <a:latin typeface="Univers LT Std" panose="020B0603020202020204" pitchFamily="34" charset="0"/>
              </a:rPr>
              <a:t>(Title Placeholder) </a:t>
            </a:r>
            <a:br>
              <a:rPr lang="en-CA" dirty="0">
                <a:solidFill>
                  <a:srgbClr val="FFFFFF"/>
                </a:solidFill>
                <a:effectLst/>
                <a:latin typeface="Univers LT Std" panose="020B0603020202020204" pitchFamily="34" charset="0"/>
              </a:rPr>
            </a:br>
            <a:r>
              <a:rPr lang="en-CA" dirty="0">
                <a:solidFill>
                  <a:srgbClr val="FFFFFF"/>
                </a:solidFill>
                <a:effectLst/>
                <a:latin typeface="Univers LT Std" panose="020B0603020202020204" pitchFamily="34" charset="0"/>
              </a:rPr>
              <a:t>Stacked versions of McMaster Logo Lockups can be download online through the brand resources library at </a:t>
            </a:r>
            <a:r>
              <a:rPr lang="en-CA" dirty="0" err="1">
                <a:solidFill>
                  <a:srgbClr val="FFFFFF"/>
                </a:solidFill>
                <a:effectLst/>
                <a:latin typeface="Univers LT Std" panose="020B0603020202020204" pitchFamily="34" charset="0"/>
              </a:rPr>
              <a:t>brand.mcmaster.ca</a:t>
            </a:r>
            <a:endParaRPr lang="en-CA" dirty="0">
              <a:solidFill>
                <a:srgbClr val="FFFFFF"/>
              </a:solidFill>
              <a:effectLst/>
              <a:latin typeface="Univers LT Std" panose="020B0603020202020204" pitchFamily="34" charset="0"/>
            </a:endParaRPr>
          </a:p>
        </p:txBody>
      </p:sp>
      <p:sp>
        <p:nvSpPr>
          <p:cNvPr id="42" name="Picture Placeholder 31">
            <a:extLst>
              <a:ext uri="{FF2B5EF4-FFF2-40B4-BE49-F238E27FC236}">
                <a16:creationId xmlns:a16="http://schemas.microsoft.com/office/drawing/2014/main" id="{1B279406-8A03-EB4F-A913-91030ED147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341003" y="3108627"/>
            <a:ext cx="4954774" cy="2654219"/>
          </a:xfrm>
        </p:spPr>
        <p:txBody>
          <a:bodyPr/>
          <a:lstStyle/>
          <a:p>
            <a:r>
              <a:rPr lang="en-US" dirty="0"/>
              <a:t>Secondary Logo</a:t>
            </a:r>
          </a:p>
        </p:txBody>
      </p:sp>
      <p:sp>
        <p:nvSpPr>
          <p:cNvPr id="43" name="Picture Placeholder 31">
            <a:extLst>
              <a:ext uri="{FF2B5EF4-FFF2-40B4-BE49-F238E27FC236}">
                <a16:creationId xmlns:a16="http://schemas.microsoft.com/office/drawing/2014/main" id="{9D58040F-5492-084E-B71A-3693E84404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312649" y="684405"/>
            <a:ext cx="4954774" cy="1952471"/>
          </a:xfrm>
        </p:spPr>
        <p:txBody>
          <a:bodyPr/>
          <a:lstStyle/>
          <a:p>
            <a:r>
              <a:rPr lang="en-US" dirty="0"/>
              <a:t>Secondary Logo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3339EC-4959-184B-A676-048CD9FB4D35}"/>
              </a:ext>
            </a:extLst>
          </p:cNvPr>
          <p:cNvCxnSpPr>
            <a:cxnSpLocks/>
          </p:cNvCxnSpPr>
          <p:nvPr userDrawn="1"/>
        </p:nvCxnSpPr>
        <p:spPr>
          <a:xfrm>
            <a:off x="0" y="6379535"/>
            <a:ext cx="43891200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5E3D40D-EA6E-E24B-9A3A-3283FE4CF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617989" y="6425760"/>
            <a:ext cx="6273211" cy="15519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11C16A-CF44-0445-B05B-90DBC29F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617989" y="18849096"/>
            <a:ext cx="6273211" cy="1663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CB7D809-CC64-EC40-A46D-BE7E97162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74578" y="19216430"/>
            <a:ext cx="952500" cy="9525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2F093BF-CCDC-8D4F-B5DD-D122DDAF5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617991" y="20574000"/>
            <a:ext cx="627321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McMaster Univesrity Brighter World Logo">
            <a:extLst>
              <a:ext uri="{FF2B5EF4-FFF2-40B4-BE49-F238E27FC236}">
                <a16:creationId xmlns:a16="http://schemas.microsoft.com/office/drawing/2014/main" id="{7E18934E-4225-144B-A86A-C93D86925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350828" y="21056600"/>
            <a:ext cx="4406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964290" y="1"/>
            <a:ext cx="42149044" cy="3220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964290" y="3641597"/>
            <a:ext cx="42149044" cy="15962129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68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/>
  <p:txStyles>
    <p:titleStyle>
      <a:lvl1pPr algn="l" defTabSz="514350" rtl="0" eaLnBrk="1" latinLnBrk="0" hangingPunct="1">
        <a:lnSpc>
          <a:spcPct val="150000"/>
        </a:lnSpc>
        <a:spcBef>
          <a:spcPct val="0"/>
        </a:spcBef>
        <a:buNone/>
        <a:defRPr sz="2700" b="0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385763" indent="-385763" algn="l" defTabSz="514350" rtl="0" eaLnBrk="1" latinLnBrk="0" hangingPunct="1">
        <a:lnSpc>
          <a:spcPct val="125000"/>
        </a:lnSpc>
        <a:spcBef>
          <a:spcPts val="0"/>
        </a:spcBef>
        <a:spcAft>
          <a:spcPts val="900"/>
        </a:spcAft>
        <a:buClr>
          <a:srgbClr val="7C0040"/>
        </a:buClr>
        <a:buFont typeface="Arial"/>
        <a:buChar char="•"/>
        <a:defRPr sz="3000" b="0" i="0" kern="1200">
          <a:solidFill>
            <a:schemeClr val="tx1">
              <a:lumMod val="50000"/>
            </a:schemeClr>
          </a:solidFill>
          <a:latin typeface="Arial" charset="0"/>
          <a:ea typeface="+mn-ea"/>
          <a:cs typeface="+mn-cs"/>
        </a:defRPr>
      </a:lvl1pPr>
      <a:lvl2pPr marL="727820" indent="-321470" algn="l" defTabSz="514350" rtl="0" eaLnBrk="1" latinLnBrk="0" hangingPunct="1">
        <a:lnSpc>
          <a:spcPct val="125000"/>
        </a:lnSpc>
        <a:spcBef>
          <a:spcPts val="0"/>
        </a:spcBef>
        <a:spcAft>
          <a:spcPts val="9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3000" b="0" i="0" kern="1200">
          <a:solidFill>
            <a:schemeClr val="tx1">
              <a:lumMod val="50000"/>
            </a:schemeClr>
          </a:solidFill>
          <a:latin typeface="Arial" charset="0"/>
          <a:ea typeface="+mn-ea"/>
          <a:cs typeface="+mn-cs"/>
        </a:defRPr>
      </a:lvl2pPr>
      <a:lvl3pPr marL="1015875" indent="-257175" algn="l" defTabSz="514350" rtl="0" eaLnBrk="1" latinLnBrk="0" hangingPunct="1">
        <a:lnSpc>
          <a:spcPct val="125000"/>
        </a:lnSpc>
        <a:spcBef>
          <a:spcPts val="0"/>
        </a:spcBef>
        <a:spcAft>
          <a:spcPts val="9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3000" b="0" i="0" kern="1200">
          <a:solidFill>
            <a:schemeClr val="tx1">
              <a:lumMod val="50000"/>
            </a:schemeClr>
          </a:solidFill>
          <a:latin typeface="Arial" charset="0"/>
          <a:ea typeface="+mn-ea"/>
          <a:cs typeface="+mn-cs"/>
        </a:defRPr>
      </a:lvl3pPr>
      <a:lvl4pPr marL="1314225" indent="-257175" algn="l" defTabSz="514350" rtl="0" eaLnBrk="1" latinLnBrk="0" hangingPunct="1">
        <a:lnSpc>
          <a:spcPct val="125000"/>
        </a:lnSpc>
        <a:spcBef>
          <a:spcPts val="0"/>
        </a:spcBef>
        <a:spcAft>
          <a:spcPts val="9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3000" b="0" i="0" kern="1200">
          <a:solidFill>
            <a:schemeClr val="tx1">
              <a:lumMod val="50000"/>
            </a:schemeClr>
          </a:solidFill>
          <a:latin typeface="Arial" charset="0"/>
          <a:ea typeface="+mn-ea"/>
          <a:cs typeface="+mn-cs"/>
        </a:defRPr>
      </a:lvl4pPr>
      <a:lvl5pPr marL="1612575" indent="-257175" algn="l" defTabSz="514350" rtl="0" eaLnBrk="1" latinLnBrk="0" hangingPunct="1">
        <a:lnSpc>
          <a:spcPct val="125000"/>
        </a:lnSpc>
        <a:spcBef>
          <a:spcPts val="0"/>
        </a:spcBef>
        <a:spcAft>
          <a:spcPts val="9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3000" b="0" i="0" kern="1200">
          <a:solidFill>
            <a:schemeClr val="tx1">
              <a:lumMod val="50000"/>
            </a:schemeClr>
          </a:solidFill>
          <a:latin typeface="Arial" charset="0"/>
          <a:ea typeface="+mn-ea"/>
          <a:cs typeface="+mn-cs"/>
        </a:defRPr>
      </a:lvl5pPr>
      <a:lvl6pPr marL="282892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514350" rtl="0" eaLnBrk="1" latinLnBrk="0" hangingPunct="1">
        <a:spcBef>
          <a:spcPct val="20000"/>
        </a:spcBef>
        <a:buFont typeface="Arial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Results Placeholder">
            <a:extLst>
              <a:ext uri="{FF2B5EF4-FFF2-40B4-BE49-F238E27FC236}">
                <a16:creationId xmlns:a16="http://schemas.microsoft.com/office/drawing/2014/main" id="{70F519D6-DC5F-4B2A-80C2-478DEF88D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96844"/>
              </p:ext>
            </p:extLst>
          </p:nvPr>
        </p:nvGraphicFramePr>
        <p:xfrm>
          <a:off x="13631085" y="6727544"/>
          <a:ext cx="7002492" cy="112249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02492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Phase Screen Generation</a:t>
                      </a:r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Fourier Transform Method: (Noise) x (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Refr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Index PSD)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Subharmonic Method: Better low frequency sampling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Final Phase Screen: Efficient and accurate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sp>
        <p:nvSpPr>
          <p:cNvPr id="44" name="Title Placeholder">
            <a:extLst>
              <a:ext uri="{FF2B5EF4-FFF2-40B4-BE49-F238E27FC236}">
                <a16:creationId xmlns:a16="http://schemas.microsoft.com/office/drawing/2014/main" id="{AEE88C81-A082-AF48-9CC6-49EBB556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Atmospheric Turbulence Simulator for Optical Wave Propagation</a:t>
            </a:r>
          </a:p>
        </p:txBody>
      </p:sp>
      <p:sp>
        <p:nvSpPr>
          <p:cNvPr id="75" name="Authors Placeholder">
            <a:extLst>
              <a:ext uri="{FF2B5EF4-FFF2-40B4-BE49-F238E27FC236}">
                <a16:creationId xmlns:a16="http://schemas.microsoft.com/office/drawing/2014/main" id="{9C0B0767-9269-5C4D-B8EF-344FBC2433EE}"/>
              </a:ext>
            </a:extLst>
          </p:cNvPr>
          <p:cNvSpPr txBox="1">
            <a:spLocks/>
          </p:cNvSpPr>
          <p:nvPr/>
        </p:nvSpPr>
        <p:spPr>
          <a:xfrm>
            <a:off x="11897833" y="5258229"/>
            <a:ext cx="20031740" cy="642401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0" indent="0" algn="ctr" defTabSz="3429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None/>
              <a:defRPr sz="2900" b="0" i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2000" b="0" i="0" kern="1200">
                <a:solidFill>
                  <a:schemeClr val="tx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2000" b="0" i="0" kern="1200">
                <a:solidFill>
                  <a:schemeClr val="tx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Nicholas Mateus Undergrad Researcher, Supervised by Michael Taylor Ph.D., Overseen by Dr. </a:t>
            </a:r>
            <a:r>
              <a:rPr lang="en-US" dirty="0" err="1"/>
              <a:t>Hranilovic</a:t>
            </a:r>
            <a:r>
              <a:rPr lang="en-US" dirty="0"/>
              <a:t> Ph.D., </a:t>
            </a:r>
            <a:r>
              <a:rPr lang="en-US" dirty="0" err="1"/>
              <a:t>P.Eng</a:t>
            </a:r>
            <a:endParaRPr lang="en-US" dirty="0"/>
          </a:p>
        </p:txBody>
      </p:sp>
      <p:graphicFrame>
        <p:nvGraphicFramePr>
          <p:cNvPr id="23" name="Introduction Placeholder">
            <a:extLst>
              <a:ext uri="{FF2B5EF4-FFF2-40B4-BE49-F238E27FC236}">
                <a16:creationId xmlns:a16="http://schemas.microsoft.com/office/drawing/2014/main" id="{C54176D0-8EB5-49BC-AA33-6BC2A5A91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09940"/>
              </p:ext>
            </p:extLst>
          </p:nvPr>
        </p:nvGraphicFramePr>
        <p:xfrm>
          <a:off x="149691" y="6738861"/>
          <a:ext cx="6051171" cy="39859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051171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Introduction &amp; Objective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This research project’s intention is to utilize accurate turbulence models with modern hardware and software capabilities to architect an end-to-end optical turbulence propagation simulator.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Key attention was brought to parallelization and processing speed using a GTX 3070 with 5GB VRAM, 8-core i7 10</a:t>
                      </a:r>
                      <a:r>
                        <a:rPr lang="en-US" sz="2000" baseline="30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th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Gen CPU, 64 GB RAM.</a:t>
                      </a: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graphicFrame>
        <p:nvGraphicFramePr>
          <p:cNvPr id="24" name="Results Placeholder">
            <a:extLst>
              <a:ext uri="{FF2B5EF4-FFF2-40B4-BE49-F238E27FC236}">
                <a16:creationId xmlns:a16="http://schemas.microsoft.com/office/drawing/2014/main" id="{C894F0F1-FAB3-4926-A1B1-145AFA086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874075"/>
              </p:ext>
            </p:extLst>
          </p:nvPr>
        </p:nvGraphicFramePr>
        <p:xfrm>
          <a:off x="21555294" y="11680600"/>
          <a:ext cx="6729984" cy="31120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Simulation Architecture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graphicFrame>
        <p:nvGraphicFramePr>
          <p:cNvPr id="25" name="Introduction Placeholder">
            <a:extLst>
              <a:ext uri="{FF2B5EF4-FFF2-40B4-BE49-F238E27FC236}">
                <a16:creationId xmlns:a16="http://schemas.microsoft.com/office/drawing/2014/main" id="{A0DB1606-B6D3-4DF7-A71A-E2B9A95F9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06755"/>
              </p:ext>
            </p:extLst>
          </p:nvPr>
        </p:nvGraphicFramePr>
        <p:xfrm>
          <a:off x="209198" y="10900667"/>
          <a:ext cx="5772030" cy="403167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772030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477197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What is Atmospheric Turbulence?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842776">
                <a:tc>
                  <a:txBody>
                    <a:bodyPr/>
                    <a:lstStyle/>
                    <a:p>
                      <a:pPr marL="51435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Chaotic air flow affected by wind, temperature, altitude, 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etc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51435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Causes random fluctuations in the atmosphere’s refractive index – light bends when crossing boundaries between mediums with different refractive indices!</a:t>
                      </a:r>
                    </a:p>
                    <a:p>
                      <a:pPr marL="51435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Resulting in beam wander and scintillation</a:t>
                      </a: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graphicFrame>
        <p:nvGraphicFramePr>
          <p:cNvPr id="26" name="Results Placeholder">
            <a:extLst>
              <a:ext uri="{FF2B5EF4-FFF2-40B4-BE49-F238E27FC236}">
                <a16:creationId xmlns:a16="http://schemas.microsoft.com/office/drawing/2014/main" id="{4FBE94E0-7C3C-48E9-AC30-4C62A3436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244736"/>
              </p:ext>
            </p:extLst>
          </p:nvPr>
        </p:nvGraphicFramePr>
        <p:xfrm>
          <a:off x="6619776" y="14649745"/>
          <a:ext cx="6729984" cy="30510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dirty="0">
                          <a:solidFill>
                            <a:schemeClr val="accent1"/>
                          </a:solidFill>
                        </a:rPr>
                        <a:t>How is Atmospheric Turbulence Simulated?</a:t>
                      </a:r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Optical wave propagation through atmospheric turbulence creates distorted wavefronts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This behavior is identical to adding random phase adjustments to the input wavefront – phase screens!</a:t>
                      </a: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pic>
        <p:nvPicPr>
          <p:cNvPr id="27" name="Picture 26" descr="Chart&#10;&#10;Description automatically generated with low confidence">
            <a:extLst>
              <a:ext uri="{FF2B5EF4-FFF2-40B4-BE49-F238E27FC236}">
                <a16:creationId xmlns:a16="http://schemas.microsoft.com/office/drawing/2014/main" id="{FEA6122A-0B0C-4362-AE28-DD59F3170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5" r="6474"/>
          <a:stretch/>
        </p:blipFill>
        <p:spPr>
          <a:xfrm>
            <a:off x="13750542" y="7988780"/>
            <a:ext cx="7401134" cy="4958264"/>
          </a:xfrm>
          <a:prstGeom prst="rect">
            <a:avLst/>
          </a:prstGeom>
        </p:spPr>
      </p:pic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89600A-4C32-4323-96B4-318388FA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4791" y="10569309"/>
            <a:ext cx="2680415" cy="2605087"/>
          </a:xfrm>
          <a:prstGeom prst="rect">
            <a:avLst/>
          </a:prstGeom>
        </p:spPr>
      </p:pic>
      <p:pic>
        <p:nvPicPr>
          <p:cNvPr id="29" name="Picture 28" descr="Timeline&#10;&#10;Description automatically generated">
            <a:extLst>
              <a:ext uri="{FF2B5EF4-FFF2-40B4-BE49-F238E27FC236}">
                <a16:creationId xmlns:a16="http://schemas.microsoft.com/office/drawing/2014/main" id="{7EFD3052-DAE1-41ED-9B00-D0ADCFD916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2065" r="1526" b="14003"/>
          <a:stretch/>
        </p:blipFill>
        <p:spPr>
          <a:xfrm>
            <a:off x="21358148" y="12537926"/>
            <a:ext cx="7569978" cy="3665594"/>
          </a:xfrm>
          <a:prstGeom prst="rect">
            <a:avLst/>
          </a:prstGeom>
        </p:spPr>
      </p:pic>
      <p:graphicFrame>
        <p:nvGraphicFramePr>
          <p:cNvPr id="30" name="Introduction Placeholder">
            <a:extLst>
              <a:ext uri="{FF2B5EF4-FFF2-40B4-BE49-F238E27FC236}">
                <a16:creationId xmlns:a16="http://schemas.microsoft.com/office/drawing/2014/main" id="{0F67EA88-9AE0-40B8-9016-A1A8324D2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396050"/>
              </p:ext>
            </p:extLst>
          </p:nvPr>
        </p:nvGraphicFramePr>
        <p:xfrm>
          <a:off x="29384726" y="6788504"/>
          <a:ext cx="6729984" cy="31120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Wave Propagation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pic>
        <p:nvPicPr>
          <p:cNvPr id="31" name="Picture 2" descr="Simulation of anisoplanatic imaging through optical turbulence using  numerical wave propagation with new validation analysis">
            <a:extLst>
              <a:ext uri="{FF2B5EF4-FFF2-40B4-BE49-F238E27FC236}">
                <a16:creationId xmlns:a16="http://schemas.microsoft.com/office/drawing/2014/main" id="{A3D74CF0-A7C5-4B67-B4ED-7AAD93AD5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9410" y="7852378"/>
            <a:ext cx="6195706" cy="358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Conclusions Placeholder">
            <a:extLst>
              <a:ext uri="{FF2B5EF4-FFF2-40B4-BE49-F238E27FC236}">
                <a16:creationId xmlns:a16="http://schemas.microsoft.com/office/drawing/2014/main" id="{574CBC56-B5EE-448E-916F-EC7C2087E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53468"/>
              </p:ext>
            </p:extLst>
          </p:nvPr>
        </p:nvGraphicFramePr>
        <p:xfrm>
          <a:off x="29324803" y="11697367"/>
          <a:ext cx="6729764" cy="26733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76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430533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Results 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</a:rPr>
                        <a:t>–</a:t>
                      </a:r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2000" u="none" dirty="0">
                          <a:solidFill>
                            <a:schemeClr val="accent1"/>
                          </a:solidFill>
                        </a:rPr>
                        <a:t>Focused Beam at Output Plane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155196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graphicFrame>
        <p:nvGraphicFramePr>
          <p:cNvPr id="33" name="Table Example 1">
            <a:extLst>
              <a:ext uri="{FF2B5EF4-FFF2-40B4-BE49-F238E27FC236}">
                <a16:creationId xmlns:a16="http://schemas.microsoft.com/office/drawing/2014/main" id="{4ECD4F72-52E0-4503-BDAD-CFE689AF8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616814"/>
              </p:ext>
            </p:extLst>
          </p:nvPr>
        </p:nvGraphicFramePr>
        <p:xfrm>
          <a:off x="37692183" y="7692061"/>
          <a:ext cx="6195706" cy="2914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8927">
                  <a:extLst>
                    <a:ext uri="{9D8B030D-6E8A-4147-A177-3AD203B41FA5}">
                      <a16:colId xmlns:a16="http://schemas.microsoft.com/office/drawing/2014/main" val="2662349474"/>
                    </a:ext>
                  </a:extLst>
                </a:gridCol>
                <a:gridCol w="2114343">
                  <a:extLst>
                    <a:ext uri="{9D8B030D-6E8A-4147-A177-3AD203B41FA5}">
                      <a16:colId xmlns:a16="http://schemas.microsoft.com/office/drawing/2014/main" val="2568247636"/>
                    </a:ext>
                  </a:extLst>
                </a:gridCol>
                <a:gridCol w="1707260">
                  <a:extLst>
                    <a:ext uri="{9D8B030D-6E8A-4147-A177-3AD203B41FA5}">
                      <a16:colId xmlns:a16="http://schemas.microsoft.com/office/drawing/2014/main" val="3211302748"/>
                    </a:ext>
                  </a:extLst>
                </a:gridCol>
                <a:gridCol w="825176">
                  <a:extLst>
                    <a:ext uri="{9D8B030D-6E8A-4147-A177-3AD203B41FA5}">
                      <a16:colId xmlns:a16="http://schemas.microsoft.com/office/drawing/2014/main" val="3548873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Phase Screens</a:t>
                      </a:r>
                    </a:p>
                    <a:p>
                      <a:r>
                        <a:rPr lang="en-US" sz="1800" dirty="0"/>
                        <a:t>(2048 x 2048)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469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100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&gt; 60s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48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GTX 3070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 15s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45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GTX 3070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 1.5s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13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GTX 3070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1,000</a:t>
                      </a:r>
                      <a:endParaRPr lang="en-US" sz="3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&gt; 60s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685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GTX 3070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 7s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35375"/>
                  </a:ext>
                </a:extLst>
              </a:tr>
            </a:tbl>
          </a:graphicData>
        </a:graphic>
      </p:graphicFrame>
      <p:graphicFrame>
        <p:nvGraphicFramePr>
          <p:cNvPr id="34" name="References Placeholder">
            <a:extLst>
              <a:ext uri="{FF2B5EF4-FFF2-40B4-BE49-F238E27FC236}">
                <a16:creationId xmlns:a16="http://schemas.microsoft.com/office/drawing/2014/main" id="{FA384872-3902-469B-9C6E-BDEF5B986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603549"/>
              </p:ext>
            </p:extLst>
          </p:nvPr>
        </p:nvGraphicFramePr>
        <p:xfrm>
          <a:off x="37736652" y="14958117"/>
          <a:ext cx="6004857" cy="31120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004857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476542">
                <a:tc>
                  <a:txBody>
                    <a:bodyPr/>
                    <a:lstStyle/>
                    <a:p>
                      <a:r>
                        <a:rPr lang="en-US" sz="2000" u="none" dirty="0">
                          <a:solidFill>
                            <a:schemeClr val="accent1"/>
                          </a:solidFill>
                        </a:rPr>
                        <a:t>References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635466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J. D. Schmidt, </a:t>
                      </a:r>
                      <a:r>
                        <a:rPr lang="en-US" sz="12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Numerical simulation of optical wave propagation with examples in MATLAB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 Bellingham, WA: SPIE, 2010. 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L. C. Andrews and R. L. Phillips, </a:t>
                      </a:r>
                      <a:r>
                        <a:rPr lang="en-US" sz="12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Laser beam propagation through random media.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Bellingham: SPIE, 2005. 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A. M.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Vorontsov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 P. V.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Paramonov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 M. T. Valley &amp; M. A. </a:t>
                      </a:r>
                      <a:r>
                        <a:rPr lang="en-US" sz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Vorontsov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(2008) </a:t>
                      </a:r>
                      <a:r>
                        <a:rPr lang="en-US" sz="1200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Generation of infinitely long phase screens for modeling of optical wave propagation in atmospheric turbulence, Waves in Random and Complex Media.</a:t>
                      </a: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pic>
        <p:nvPicPr>
          <p:cNvPr id="35" name="Picture 3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493CF3-D47E-4E6C-B20A-C7EB41C25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9357" y="17209365"/>
            <a:ext cx="4717779" cy="2652784"/>
          </a:xfrm>
          <a:prstGeom prst="rect">
            <a:avLst/>
          </a:prstGeom>
        </p:spPr>
      </p:pic>
      <p:pic>
        <p:nvPicPr>
          <p:cNvPr id="36" name="Picture 35" descr="Diagram&#10;&#10;Description automatically generated">
            <a:extLst>
              <a:ext uri="{FF2B5EF4-FFF2-40B4-BE49-F238E27FC236}">
                <a16:creationId xmlns:a16="http://schemas.microsoft.com/office/drawing/2014/main" id="{103C5323-29B3-4AB0-A1AD-AE97F33016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516"/>
          <a:stretch/>
        </p:blipFill>
        <p:spPr>
          <a:xfrm>
            <a:off x="1049611" y="18548327"/>
            <a:ext cx="4259505" cy="2503813"/>
          </a:xfrm>
          <a:prstGeom prst="rect">
            <a:avLst/>
          </a:prstGeom>
        </p:spPr>
      </p:pic>
      <p:pic>
        <p:nvPicPr>
          <p:cNvPr id="37" name="Picture 36" descr="Diagram&#10;&#10;Description automatically generated">
            <a:extLst>
              <a:ext uri="{FF2B5EF4-FFF2-40B4-BE49-F238E27FC236}">
                <a16:creationId xmlns:a16="http://schemas.microsoft.com/office/drawing/2014/main" id="{EEDB5005-7B6F-4429-BE2D-322A77F64DD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970"/>
          <a:stretch/>
        </p:blipFill>
        <p:spPr>
          <a:xfrm>
            <a:off x="7391744" y="11395668"/>
            <a:ext cx="4860511" cy="2484402"/>
          </a:xfrm>
          <a:prstGeom prst="rect">
            <a:avLst/>
          </a:prstGeom>
        </p:spPr>
      </p:pic>
      <p:graphicFrame>
        <p:nvGraphicFramePr>
          <p:cNvPr id="38" name="Introduction Placeholder">
            <a:extLst>
              <a:ext uri="{FF2B5EF4-FFF2-40B4-BE49-F238E27FC236}">
                <a16:creationId xmlns:a16="http://schemas.microsoft.com/office/drawing/2014/main" id="{6BE9031E-A62A-4F36-AB50-6B5097231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049309"/>
              </p:ext>
            </p:extLst>
          </p:nvPr>
        </p:nvGraphicFramePr>
        <p:xfrm>
          <a:off x="6565090" y="6739981"/>
          <a:ext cx="6729984" cy="501440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Kolmogorov Theory of Turbulence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Turbulence is assumed to be: incompressible, homogenous, isotropic, stationary in time</a:t>
                      </a:r>
                    </a:p>
                    <a:p>
                      <a:pPr marL="34290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Inertial Range (L</a:t>
                      </a:r>
                      <a:r>
                        <a:rPr lang="en-US" sz="2000" baseline="-25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: 100 m, l</a:t>
                      </a:r>
                      <a:r>
                        <a:rPr lang="en-US" sz="2000" baseline="-25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: 1 mm): scale in which turbulent eddies cascade down and dissipate</a:t>
                      </a:r>
                    </a:p>
                    <a:p>
                      <a:pPr marL="34290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Important parameters: </a:t>
                      </a:r>
                    </a:p>
                    <a:p>
                      <a:pPr marL="685800" marR="0" lvl="1" indent="-342900" algn="l" defTabSz="3429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CA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CA" sz="2000" b="0" baseline="-25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</a:t>
                      </a:r>
                      <a:r>
                        <a:rPr lang="en-CA" sz="2000" b="0" baseline="30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– Refractive index structure parameter</a:t>
                      </a:r>
                      <a:endParaRPr lang="en-CA" sz="2000" b="0" baseline="30000" dirty="0">
                        <a:solidFill>
                          <a:schemeClr val="tx1"/>
                        </a:solidFill>
                      </a:endParaRPr>
                    </a:p>
                    <a:p>
                      <a:pPr marL="68580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– coherence diameter</a:t>
                      </a:r>
                    </a:p>
                    <a:p>
                      <a:pPr marL="685800" marR="0" lvl="1" indent="-342900" algn="l" defTabSz="3429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D/r</a:t>
                      </a:r>
                      <a:r>
                        <a:rPr lang="en-US" sz="2000" baseline="-25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– Aperture/coherence diameter -&gt; measure of turbulence severity</a:t>
                      </a:r>
                    </a:p>
                    <a:p>
                      <a:pPr marL="68580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68580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2000" baseline="-25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pic>
        <p:nvPicPr>
          <p:cNvPr id="39" name="Picture 38" descr="A picture containing shoji&#10;&#10;Description automatically generated">
            <a:extLst>
              <a:ext uri="{FF2B5EF4-FFF2-40B4-BE49-F238E27FC236}">
                <a16:creationId xmlns:a16="http://schemas.microsoft.com/office/drawing/2014/main" id="{46477A63-C242-454E-9EEB-9B11CEA99E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63329" y="14080391"/>
            <a:ext cx="5791744" cy="2357764"/>
          </a:xfrm>
          <a:prstGeom prst="rect">
            <a:avLst/>
          </a:prstGeom>
        </p:spPr>
      </p:pic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E757B918-CD42-4C74-8B07-32ABD105482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181" b="5928"/>
          <a:stretch/>
        </p:blipFill>
        <p:spPr>
          <a:xfrm>
            <a:off x="12011512" y="17830083"/>
            <a:ext cx="6763694" cy="2988222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731AB58D-207C-4095-AAEF-2B39920769E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8942"/>
          <a:stretch/>
        </p:blipFill>
        <p:spPr>
          <a:xfrm>
            <a:off x="18598623" y="17441066"/>
            <a:ext cx="4006590" cy="3439005"/>
          </a:xfrm>
          <a:prstGeom prst="rect">
            <a:avLst/>
          </a:prstGeom>
        </p:spPr>
      </p:pic>
      <p:pic>
        <p:nvPicPr>
          <p:cNvPr id="42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4544301A-9AC2-44E0-87A9-4CFFF33ADF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42744" y="18040698"/>
            <a:ext cx="3468523" cy="3013978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558F112A-B95C-4DD3-83B3-3815EA4016B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5" b="19777"/>
          <a:stretch/>
        </p:blipFill>
        <p:spPr>
          <a:xfrm>
            <a:off x="22013422" y="8411758"/>
            <a:ext cx="5438775" cy="1890944"/>
          </a:xfrm>
          <a:prstGeom prst="rect">
            <a:avLst/>
          </a:prstGeom>
        </p:spPr>
      </p:pic>
      <p:graphicFrame>
        <p:nvGraphicFramePr>
          <p:cNvPr id="47" name="References Placeholder">
            <a:extLst>
              <a:ext uri="{FF2B5EF4-FFF2-40B4-BE49-F238E27FC236}">
                <a16:creationId xmlns:a16="http://schemas.microsoft.com/office/drawing/2014/main" id="{BC5CF0FB-B581-4571-B907-5982CD123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210348"/>
              </p:ext>
            </p:extLst>
          </p:nvPr>
        </p:nvGraphicFramePr>
        <p:xfrm>
          <a:off x="21644159" y="6777460"/>
          <a:ext cx="6729984" cy="31120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98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Temporal Phase Screen Evolution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Turbulence affected by wind (Taylor’s Frozen Flow Model), and chaotic evolution over time (Autoregressive Method)</a:t>
                      </a: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pic>
        <p:nvPicPr>
          <p:cNvPr id="48" name="Picture 47" descr="A picture containing chart&#10;&#10;Description automatically generated">
            <a:extLst>
              <a:ext uri="{FF2B5EF4-FFF2-40B4-BE49-F238E27FC236}">
                <a16:creationId xmlns:a16="http://schemas.microsoft.com/office/drawing/2014/main" id="{C3929DFE-58C0-49A7-936F-4F78929EF9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819744" y="12766722"/>
            <a:ext cx="3274348" cy="2514232"/>
          </a:xfrm>
          <a:prstGeom prst="rect">
            <a:avLst/>
          </a:prstGeom>
        </p:spPr>
      </p:pic>
      <p:pic>
        <p:nvPicPr>
          <p:cNvPr id="49" name="Picture 48" descr="Chart&#10;&#10;Description automatically generated">
            <a:extLst>
              <a:ext uri="{FF2B5EF4-FFF2-40B4-BE49-F238E27FC236}">
                <a16:creationId xmlns:a16="http://schemas.microsoft.com/office/drawing/2014/main" id="{8BA10FFD-C9EE-462D-990C-B4CE93419A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52372" y="15852179"/>
            <a:ext cx="3209091" cy="2434483"/>
          </a:xfrm>
          <a:prstGeom prst="rect">
            <a:avLst/>
          </a:prstGeom>
        </p:spPr>
      </p:pic>
      <p:pic>
        <p:nvPicPr>
          <p:cNvPr id="50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3E56B7D-1263-4ED4-B166-9022F4EB98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538" y="13765468"/>
            <a:ext cx="4685926" cy="370622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A583C03-9B76-4281-AEC8-4B85FA71A636}"/>
              </a:ext>
            </a:extLst>
          </p:cNvPr>
          <p:cNvSpPr txBox="1"/>
          <p:nvPr/>
        </p:nvSpPr>
        <p:spPr>
          <a:xfrm>
            <a:off x="34465418" y="12531922"/>
            <a:ext cx="211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tx1">
                    <a:lumMod val="50000"/>
                  </a:schemeClr>
                </a:solidFill>
              </a:rPr>
              <a:t>No Turbulence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C329C2-B8E8-4A73-864F-C5743579B1CA}"/>
              </a:ext>
            </a:extLst>
          </p:cNvPr>
          <p:cNvSpPr txBox="1"/>
          <p:nvPr/>
        </p:nvSpPr>
        <p:spPr>
          <a:xfrm>
            <a:off x="34478128" y="15503229"/>
            <a:ext cx="196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tx1">
                    <a:lumMod val="50000"/>
                  </a:schemeClr>
                </a:solidFill>
              </a:rPr>
              <a:t>Mild Turbulence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CC10EF-4874-4CB3-ADB0-B34EB7CE7AA1}"/>
              </a:ext>
            </a:extLst>
          </p:cNvPr>
          <p:cNvSpPr txBox="1"/>
          <p:nvPr/>
        </p:nvSpPr>
        <p:spPr>
          <a:xfrm>
            <a:off x="30046452" y="12945225"/>
            <a:ext cx="3097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Temporal Evolution of Distorted Wavefront</a:t>
            </a:r>
          </a:p>
        </p:txBody>
      </p:sp>
      <p:graphicFrame>
        <p:nvGraphicFramePr>
          <p:cNvPr id="54" name="References Placeholder">
            <a:extLst>
              <a:ext uri="{FF2B5EF4-FFF2-40B4-BE49-F238E27FC236}">
                <a16:creationId xmlns:a16="http://schemas.microsoft.com/office/drawing/2014/main" id="{6B050E39-A26A-4CB9-8593-99646AAE3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84322"/>
              </p:ext>
            </p:extLst>
          </p:nvPr>
        </p:nvGraphicFramePr>
        <p:xfrm>
          <a:off x="37850629" y="6816860"/>
          <a:ext cx="5890880" cy="12501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890880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216542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Performance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65866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graphicFrame>
        <p:nvGraphicFramePr>
          <p:cNvPr id="55" name="Conclusions Placeholder">
            <a:extLst>
              <a:ext uri="{FF2B5EF4-FFF2-40B4-BE49-F238E27FC236}">
                <a16:creationId xmlns:a16="http://schemas.microsoft.com/office/drawing/2014/main" id="{05640FAC-7CAF-4EBA-9481-848AB256A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89541"/>
              </p:ext>
            </p:extLst>
          </p:nvPr>
        </p:nvGraphicFramePr>
        <p:xfrm>
          <a:off x="29324803" y="18216033"/>
          <a:ext cx="6729764" cy="28429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29764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430533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1"/>
                          </a:solidFill>
                        </a:rPr>
                        <a:t>Simulation Details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155196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11 phase screens (2048 x 2048)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20km propagation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60 frames (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: full simulated propagations)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30 seconds to generate – still room for more parallelization</a:t>
                      </a: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pic>
        <p:nvPicPr>
          <p:cNvPr id="56" name="Picture 55" descr="Diagram&#10;&#10;Description automatically generated">
            <a:extLst>
              <a:ext uri="{FF2B5EF4-FFF2-40B4-BE49-F238E27FC236}">
                <a16:creationId xmlns:a16="http://schemas.microsoft.com/office/drawing/2014/main" id="{869AAB14-2BA5-43D0-B7ED-5ECED3D017D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9647" t="6793" r="20353" b="30132"/>
          <a:stretch/>
        </p:blipFill>
        <p:spPr>
          <a:xfrm>
            <a:off x="463866" y="15108193"/>
            <a:ext cx="5281681" cy="2959043"/>
          </a:xfrm>
          <a:prstGeom prst="rect">
            <a:avLst/>
          </a:prstGeom>
        </p:spPr>
      </p:pic>
      <p:graphicFrame>
        <p:nvGraphicFramePr>
          <p:cNvPr id="58" name="References Placeholder">
            <a:extLst>
              <a:ext uri="{FF2B5EF4-FFF2-40B4-BE49-F238E27FC236}">
                <a16:creationId xmlns:a16="http://schemas.microsoft.com/office/drawing/2014/main" id="{A720D3E4-A8E9-40DE-BB88-9B42BE17B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949999"/>
              </p:ext>
            </p:extLst>
          </p:nvPr>
        </p:nvGraphicFramePr>
        <p:xfrm>
          <a:off x="37806160" y="17322275"/>
          <a:ext cx="5890880" cy="197233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890880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314849">
                <a:tc>
                  <a:txBody>
                    <a:bodyPr/>
                    <a:lstStyle/>
                    <a:p>
                      <a:r>
                        <a:rPr lang="en-US" sz="2000" u="none" dirty="0">
                          <a:solidFill>
                            <a:schemeClr val="accent1"/>
                          </a:solidFill>
                        </a:rPr>
                        <a:t>Special Thanks</a:t>
                      </a:r>
                      <a:endParaRPr lang="en-US" sz="20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1576095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Funded through the “The Lakhani Family Experiential Learning and Discovery Fund - Engineering Research Experience Award”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Support provided from the OSC and FOCAL research groups</a:t>
                      </a: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18BA49EA-B7A9-4A56-84F2-D4523E548415}"/>
              </a:ext>
            </a:extLst>
          </p:cNvPr>
          <p:cNvSpPr txBox="1"/>
          <p:nvPr/>
        </p:nvSpPr>
        <p:spPr>
          <a:xfrm>
            <a:off x="24173265" y="17700793"/>
            <a:ext cx="290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tx1">
                    <a:lumMod val="50000"/>
                  </a:schemeClr>
                </a:solidFill>
              </a:rPr>
              <a:t>Theory Comparison</a:t>
            </a:r>
          </a:p>
        </p:txBody>
      </p:sp>
      <p:pic>
        <p:nvPicPr>
          <p:cNvPr id="60" name="Picture 59" descr="Text&#10;&#10;Description automatically generated with medium confidence">
            <a:extLst>
              <a:ext uri="{FF2B5EF4-FFF2-40B4-BE49-F238E27FC236}">
                <a16:creationId xmlns:a16="http://schemas.microsoft.com/office/drawing/2014/main" id="{BF6E3146-5272-44BF-8524-6F51D6078A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1884" y="400965"/>
            <a:ext cx="4106658" cy="5416424"/>
          </a:xfrm>
          <a:prstGeom prst="rect">
            <a:avLst/>
          </a:prstGeom>
        </p:spPr>
      </p:pic>
      <p:pic>
        <p:nvPicPr>
          <p:cNvPr id="61" name="Picture 2" descr="Free-Space Optical Communication Algorithms Lab, McMaster University">
            <a:extLst>
              <a:ext uri="{FF2B5EF4-FFF2-40B4-BE49-F238E27FC236}">
                <a16:creationId xmlns:a16="http://schemas.microsoft.com/office/drawing/2014/main" id="{8F373E36-1199-42D2-B1C6-680FD9E3D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4"/>
          <a:stretch/>
        </p:blipFill>
        <p:spPr bwMode="auto">
          <a:xfrm>
            <a:off x="38256621" y="1315127"/>
            <a:ext cx="5066829" cy="18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5B027A4-E485-49BE-A532-B4D4B1A84192}"/>
              </a:ext>
            </a:extLst>
          </p:cNvPr>
          <p:cNvSpPr txBox="1"/>
          <p:nvPr/>
        </p:nvSpPr>
        <p:spPr>
          <a:xfrm>
            <a:off x="38256621" y="3280991"/>
            <a:ext cx="6049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Free-Space Optical Communication Algorithms Laboratory</a:t>
            </a:r>
          </a:p>
        </p:txBody>
      </p:sp>
      <p:graphicFrame>
        <p:nvGraphicFramePr>
          <p:cNvPr id="45" name="Introduction Placeholder">
            <a:extLst>
              <a:ext uri="{FF2B5EF4-FFF2-40B4-BE49-F238E27FC236}">
                <a16:creationId xmlns:a16="http://schemas.microsoft.com/office/drawing/2014/main" id="{630D922E-5573-4097-BDA2-11C038632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2222"/>
              </p:ext>
            </p:extLst>
          </p:nvPr>
        </p:nvGraphicFramePr>
        <p:xfrm>
          <a:off x="37692183" y="10973319"/>
          <a:ext cx="6049326" cy="47479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049326">
                  <a:extLst>
                    <a:ext uri="{9D8B030D-6E8A-4147-A177-3AD203B41FA5}">
                      <a16:colId xmlns:a16="http://schemas.microsoft.com/office/drawing/2014/main" val="2830894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u="none" dirty="0">
                          <a:solidFill>
                            <a:schemeClr val="accent1"/>
                          </a:solidFill>
                        </a:rPr>
                        <a:t>Research Emphasis</a:t>
                      </a:r>
                      <a:endParaRPr lang="en-US" sz="2800" dirty="0">
                        <a:solidFill>
                          <a:schemeClr val="accent1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85914"/>
                  </a:ext>
                </a:extLst>
              </a:tr>
              <a:tr h="259384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Specific effort was made to make the simulation:</a:t>
                      </a:r>
                    </a:p>
                    <a:p>
                      <a:pPr marL="85725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Fast - using a GTX 3070 with optimization techniques such as parallelization and 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memoization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 </a:t>
                      </a:r>
                    </a:p>
                    <a:p>
                      <a:pPr marL="85725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High phase screen resolution (up to 4096 x 4096 – previous methods often only use 256 x 256)</a:t>
                      </a:r>
                    </a:p>
                    <a:p>
                      <a:pPr marL="342900" lvl="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Simulation written using Python and 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Tensorflow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857250" lvl="1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25000"/>
                        </a:lnSpc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228600" marB="22860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977185"/>
                  </a:ext>
                </a:extLst>
              </a:tr>
            </a:tbl>
          </a:graphicData>
        </a:graphic>
      </p:graphicFrame>
      <p:sp>
        <p:nvSpPr>
          <p:cNvPr id="46" name="Main Contact Placeholder">
            <a:extLst>
              <a:ext uri="{FF2B5EF4-FFF2-40B4-BE49-F238E27FC236}">
                <a16:creationId xmlns:a16="http://schemas.microsoft.com/office/drawing/2014/main" id="{3D84575D-D036-40C1-8755-EF9CD73FE7B8}"/>
              </a:ext>
            </a:extLst>
          </p:cNvPr>
          <p:cNvSpPr txBox="1"/>
          <p:nvPr/>
        </p:nvSpPr>
        <p:spPr>
          <a:xfrm>
            <a:off x="38783684" y="19125284"/>
            <a:ext cx="49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Nicholas Mateus ECE Undergrad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Main Contact Details Placeholder 1">
            <a:extLst>
              <a:ext uri="{FF2B5EF4-FFF2-40B4-BE49-F238E27FC236}">
                <a16:creationId xmlns:a16="http://schemas.microsoft.com/office/drawing/2014/main" id="{11BCCEF0-7DE2-4C22-BD0C-9F1B2225B8FC}"/>
              </a:ext>
            </a:extLst>
          </p:cNvPr>
          <p:cNvSpPr txBox="1"/>
          <p:nvPr/>
        </p:nvSpPr>
        <p:spPr>
          <a:xfrm>
            <a:off x="38921804" y="19879289"/>
            <a:ext cx="554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McMaster University, Department of ECE</a:t>
            </a:r>
          </a:p>
        </p:txBody>
      </p:sp>
      <p:sp>
        <p:nvSpPr>
          <p:cNvPr id="63" name="Main Contact Details Placeholder 2">
            <a:extLst>
              <a:ext uri="{FF2B5EF4-FFF2-40B4-BE49-F238E27FC236}">
                <a16:creationId xmlns:a16="http://schemas.microsoft.com/office/drawing/2014/main" id="{86EFE179-26BD-417F-AC02-DC6EEC853928}"/>
              </a:ext>
            </a:extLst>
          </p:cNvPr>
          <p:cNvSpPr txBox="1"/>
          <p:nvPr/>
        </p:nvSpPr>
        <p:spPr>
          <a:xfrm>
            <a:off x="39244259" y="19509957"/>
            <a:ext cx="4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Email:    mateusn@mcmaster.ca</a:t>
            </a:r>
          </a:p>
        </p:txBody>
      </p:sp>
    </p:spTree>
    <p:extLst>
      <p:ext uri="{BB962C8B-B14F-4D97-AF65-F5344CB8AC3E}">
        <p14:creationId xmlns:p14="http://schemas.microsoft.com/office/powerpoint/2010/main" val="2367366038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29702</TotalTime>
  <Words>582</Words>
  <Application>Microsoft Office PowerPoint</Application>
  <PresentationFormat>Custom</PresentationFormat>
  <Paragraphs>103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Courier New</vt:lpstr>
      <vt:lpstr>Univers LT Std</vt:lpstr>
      <vt:lpstr>Wingdings</vt:lpstr>
      <vt:lpstr>McMaster Brighter World Theme</vt:lpstr>
      <vt:lpstr>Atmospheric Turbulence Simulator for Optical Wave Propagation</vt:lpstr>
    </vt:vector>
  </TitlesOfParts>
  <Company>Ariad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Iwona Sowinski</dc:creator>
  <cp:lastModifiedBy>Nicholas Mateus</cp:lastModifiedBy>
  <cp:revision>182</cp:revision>
  <cp:lastPrinted>2017-06-06T20:04:49Z</cp:lastPrinted>
  <dcterms:created xsi:type="dcterms:W3CDTF">2017-04-21T15:41:45Z</dcterms:created>
  <dcterms:modified xsi:type="dcterms:W3CDTF">2021-08-11T17:50:58Z</dcterms:modified>
</cp:coreProperties>
</file>